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7"/>
  </p:notesMasterIdLst>
  <p:handoutMasterIdLst>
    <p:handoutMasterId r:id="rId18"/>
  </p:handoutMasterIdLst>
  <p:sldIdLst>
    <p:sldId id="256" r:id="rId5"/>
    <p:sldId id="261" r:id="rId6"/>
    <p:sldId id="258" r:id="rId7"/>
    <p:sldId id="262" r:id="rId8"/>
    <p:sldId id="263" r:id="rId9"/>
    <p:sldId id="264" r:id="rId10"/>
    <p:sldId id="265" r:id="rId11"/>
    <p:sldId id="266" r:id="rId12"/>
    <p:sldId id="267" r:id="rId13"/>
    <p:sldId id="274"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4/10/2022</a:t>
            </a:fld>
            <a:endParaRPr lang="en-US" dirty="0"/>
          </a:p>
        </p:txBody>
      </p:sp>
      <p:sp>
        <p:nvSpPr>
          <p:cNvPr id="4" name="Footer Placeholder 3">
            <a:extLst>
              <a:ext uri="{FF2B5EF4-FFF2-40B4-BE49-F238E27FC236}">
                <a16:creationId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4/10/2022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a:t>
            </a:fld>
            <a:endParaRPr lang="en-US" dirty="0"/>
          </a:p>
        </p:txBody>
      </p:sp>
    </p:spTree>
    <p:extLst>
      <p:ext uri="{BB962C8B-B14F-4D97-AF65-F5344CB8AC3E}">
        <p14:creationId xmlns:p14="http://schemas.microsoft.com/office/powerpoint/2010/main" val="357315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a:t>
            </a:fld>
            <a:endParaRPr lang="en-US" dirty="0"/>
          </a:p>
        </p:txBody>
      </p:sp>
    </p:spTree>
    <p:extLst>
      <p:ext uri="{BB962C8B-B14F-4D97-AF65-F5344CB8AC3E}">
        <p14:creationId xmlns:p14="http://schemas.microsoft.com/office/powerpoint/2010/main" val="1738381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4/10/2022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4/10/2022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820574"/>
            <a:ext cx="10993546" cy="646669"/>
          </a:xfrm>
        </p:spPr>
        <p:txBody>
          <a:bodyPr>
            <a:noAutofit/>
          </a:bodyPr>
          <a:lstStyle/>
          <a:p>
            <a:r>
              <a:rPr lang="en-US" sz="3200" dirty="0">
                <a:solidFill>
                  <a:schemeClr val="bg1"/>
                </a:solidFill>
              </a:rPr>
              <a:t>Can Experiencing Emotions Make Robots moral?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Presentation By Ehtisham Ul Haq</a:t>
            </a:r>
          </a:p>
        </p:txBody>
      </p:sp>
      <p:pic>
        <p:nvPicPr>
          <p:cNvPr id="9" name="Picture 8">
            <a:extLst>
              <a:ext uri="{FF2B5EF4-FFF2-40B4-BE49-F238E27FC236}">
                <a16:creationId xmlns:a16="http://schemas.microsoft.com/office/drawing/2014/main" id="{FF61A21F-3638-4F55-B2EE-C4852296C2E4}"/>
              </a:ext>
            </a:extLst>
          </p:cNvPr>
          <p:cNvPicPr>
            <a:picLocks noChangeAspect="1"/>
          </p:cNvPicPr>
          <p:nvPr/>
        </p:nvPicPr>
        <p:blipFill>
          <a:blip r:embed="rId3"/>
          <a:stretch>
            <a:fillRect/>
          </a:stretch>
        </p:blipFill>
        <p:spPr>
          <a:xfrm>
            <a:off x="3891479" y="633282"/>
            <a:ext cx="4372969" cy="3431951"/>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993380-FE75-40D4-A99D-A4BE02E97C29}"/>
              </a:ext>
            </a:extLst>
          </p:cNvPr>
          <p:cNvPicPr>
            <a:picLocks noChangeAspect="1"/>
          </p:cNvPicPr>
          <p:nvPr/>
        </p:nvPicPr>
        <p:blipFill>
          <a:blip r:embed="rId2"/>
          <a:stretch>
            <a:fillRect/>
          </a:stretch>
        </p:blipFill>
        <p:spPr>
          <a:xfrm>
            <a:off x="6477787" y="881392"/>
            <a:ext cx="4752022" cy="3394301"/>
          </a:xfrm>
          <a:prstGeom prst="rect">
            <a:avLst/>
          </a:prstGeom>
        </p:spPr>
      </p:pic>
      <p:pic>
        <p:nvPicPr>
          <p:cNvPr id="12" name="Picture 11">
            <a:extLst>
              <a:ext uri="{FF2B5EF4-FFF2-40B4-BE49-F238E27FC236}">
                <a16:creationId xmlns:a16="http://schemas.microsoft.com/office/drawing/2014/main" id="{EA007CC5-1B16-42AB-9AA8-E19BB142A30C}"/>
              </a:ext>
            </a:extLst>
          </p:cNvPr>
          <p:cNvPicPr>
            <a:picLocks noChangeAspect="1"/>
          </p:cNvPicPr>
          <p:nvPr/>
        </p:nvPicPr>
        <p:blipFill>
          <a:blip r:embed="rId3"/>
          <a:stretch>
            <a:fillRect/>
          </a:stretch>
        </p:blipFill>
        <p:spPr>
          <a:xfrm>
            <a:off x="1314450" y="881392"/>
            <a:ext cx="4777902" cy="3394301"/>
          </a:xfrm>
          <a:prstGeom prst="rect">
            <a:avLst/>
          </a:prstGeom>
        </p:spPr>
      </p:pic>
      <p:sp>
        <p:nvSpPr>
          <p:cNvPr id="13" name="TextBox 12">
            <a:extLst>
              <a:ext uri="{FF2B5EF4-FFF2-40B4-BE49-F238E27FC236}">
                <a16:creationId xmlns:a16="http://schemas.microsoft.com/office/drawing/2014/main" id="{A5D578E9-1F75-427B-9638-5E28E42C144E}"/>
              </a:ext>
            </a:extLst>
          </p:cNvPr>
          <p:cNvSpPr txBox="1"/>
          <p:nvPr/>
        </p:nvSpPr>
        <p:spPr>
          <a:xfrm>
            <a:off x="1314450" y="5062803"/>
            <a:ext cx="9477375" cy="1015663"/>
          </a:xfrm>
          <a:prstGeom prst="rect">
            <a:avLst/>
          </a:prstGeom>
          <a:noFill/>
        </p:spPr>
        <p:txBody>
          <a:bodyPr wrap="square" rtlCol="0">
            <a:spAutoFit/>
          </a:bodyPr>
          <a:lstStyle/>
          <a:p>
            <a:r>
              <a:rPr lang="en-US" sz="2000" dirty="0"/>
              <a:t>Hence, emotions alone might not be helpful in assigning full moral agency to robots</a:t>
            </a:r>
          </a:p>
          <a:p>
            <a:endParaRPr lang="en-US" sz="2000" dirty="0"/>
          </a:p>
          <a:p>
            <a:r>
              <a:rPr lang="en-US" sz="2000" dirty="0"/>
              <a:t>Robots must also be able to navigate complex human community norms. </a:t>
            </a:r>
          </a:p>
        </p:txBody>
      </p:sp>
    </p:spTree>
    <p:extLst>
      <p:ext uri="{BB962C8B-B14F-4D97-AF65-F5344CB8AC3E}">
        <p14:creationId xmlns:p14="http://schemas.microsoft.com/office/powerpoint/2010/main" val="423724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94E4-0EFA-4A0F-84A3-B7028D508461}"/>
              </a:ext>
            </a:extLst>
          </p:cNvPr>
          <p:cNvSpPr>
            <a:spLocks noGrp="1"/>
          </p:cNvSpPr>
          <p:nvPr>
            <p:ph type="title"/>
          </p:nvPr>
        </p:nvSpPr>
        <p:spPr>
          <a:xfrm>
            <a:off x="581192" y="999201"/>
            <a:ext cx="11029616" cy="550415"/>
          </a:xfrm>
        </p:spPr>
        <p:txBody>
          <a:bodyPr/>
          <a:lstStyle/>
          <a:p>
            <a:r>
              <a:rPr lang="en-US" dirty="0"/>
              <a:t>References</a:t>
            </a:r>
          </a:p>
        </p:txBody>
      </p:sp>
      <p:sp>
        <p:nvSpPr>
          <p:cNvPr id="4" name="TextBox 3">
            <a:extLst>
              <a:ext uri="{FF2B5EF4-FFF2-40B4-BE49-F238E27FC236}">
                <a16:creationId xmlns:a16="http://schemas.microsoft.com/office/drawing/2014/main" id="{48F9D867-B8F9-41A8-8456-126E1182A380}"/>
              </a:ext>
            </a:extLst>
          </p:cNvPr>
          <p:cNvSpPr txBox="1"/>
          <p:nvPr/>
        </p:nvSpPr>
        <p:spPr>
          <a:xfrm>
            <a:off x="409575" y="1924050"/>
            <a:ext cx="11372850" cy="4832092"/>
          </a:xfrm>
          <a:prstGeom prst="rect">
            <a:avLst/>
          </a:prstGeom>
          <a:noFill/>
        </p:spPr>
        <p:txBody>
          <a:bodyPr wrap="square" rtlCol="0">
            <a:spAutoFit/>
          </a:bodyPr>
          <a:lstStyle/>
          <a:p>
            <a:pPr marL="457200" indent="-457200"/>
            <a:r>
              <a:rPr lang="en-US" sz="1400" dirty="0"/>
              <a:t>Adams, Dominique. “Japanese Scientists Create Robot Child That Can 'Feel' Pain.” </a:t>
            </a:r>
            <a:r>
              <a:rPr lang="en-US" sz="1400" i="1" dirty="0"/>
              <a:t>Digit</a:t>
            </a:r>
            <a:r>
              <a:rPr lang="en-US" sz="1400" dirty="0"/>
              <a:t>, 3 Mar. 2020, https://www.digit.fyi/japanese-scientists-create-robot-child-that-can-feel-pain/. </a:t>
            </a:r>
          </a:p>
          <a:p>
            <a:pPr marL="457200" indent="-457200"/>
            <a:endParaRPr lang="en-US" sz="1400" dirty="0"/>
          </a:p>
          <a:p>
            <a:pPr marL="457200" indent="-457200"/>
            <a:r>
              <a:rPr lang="en-US" sz="1400" dirty="0"/>
              <a:t>Chronicle, Deccan. “Robots Will Commit More Crimes than Humans by 2040.” </a:t>
            </a:r>
            <a:r>
              <a:rPr lang="en-US" sz="1400" i="1" dirty="0"/>
              <a:t>Deccan Chronicle - Latest India News</a:t>
            </a:r>
            <a:r>
              <a:rPr lang="en-US" sz="1400" dirty="0"/>
              <a:t>, Deccan Chronicle, 15 Sept. 2016, https://deccanchronicle.com/amp/technology/in-other-news/150916/robots-will-commit-more-crimes-than-humans-by-2040.html. </a:t>
            </a:r>
          </a:p>
          <a:p>
            <a:pPr marL="457200" indent="-457200"/>
            <a:endParaRPr lang="en-US" sz="1400" dirty="0"/>
          </a:p>
          <a:p>
            <a:pPr marL="457200" indent="-457200"/>
            <a:r>
              <a:rPr lang="en-US" sz="1400" dirty="0"/>
              <a:t>El </a:t>
            </a:r>
            <a:r>
              <a:rPr lang="en-US" sz="1400" dirty="0" err="1"/>
              <a:t>Kaliouby</a:t>
            </a:r>
            <a:r>
              <a:rPr lang="en-US" sz="1400" dirty="0"/>
              <a:t>, Rana. “5 Reasons Why Artificial Intelligence Needs Emotion.” </a:t>
            </a:r>
            <a:r>
              <a:rPr lang="en-US" sz="1400" i="1" dirty="0"/>
              <a:t>5 Reasons Why Artificial Intelligence Needs Emotion</a:t>
            </a:r>
            <a:r>
              <a:rPr lang="en-US" sz="1400" dirty="0"/>
              <a:t>, 25 Mar. 2016, https://blog.affectiva.com/5-reasons-why-artificial-intelligence-needs-emotion. </a:t>
            </a:r>
          </a:p>
          <a:p>
            <a:pPr marL="457200" indent="-457200"/>
            <a:endParaRPr lang="en-US" sz="1400" dirty="0"/>
          </a:p>
          <a:p>
            <a:pPr marL="457200" indent="-457200"/>
            <a:r>
              <a:rPr lang="en-US" sz="1400" dirty="0"/>
              <a:t>Hewes, Tynan. “Emotional Robots: Useless and Dangerous - Colby College.” </a:t>
            </a:r>
            <a:r>
              <a:rPr lang="en-US" sz="1400" i="1" dirty="0"/>
              <a:t>Emotional Robots: Useless and Dangerous</a:t>
            </a:r>
            <a:r>
              <a:rPr lang="en-US" sz="1400" dirty="0"/>
              <a:t>, 10 Apr. 2018, https://web.colby.edu/st112wa2018/2018/04/10/emotional-robots-useless-and-dangerous/. </a:t>
            </a:r>
          </a:p>
          <a:p>
            <a:pPr marL="457200" indent="-457200"/>
            <a:endParaRPr lang="en-US" sz="1400" dirty="0"/>
          </a:p>
          <a:p>
            <a:pPr marL="457200" indent="-457200"/>
            <a:r>
              <a:rPr lang="en-US" sz="1400" dirty="0"/>
              <a:t>Kart, Jeff. “Robin the Robot Comforts Kids in Hospitals, Can Help with Covid-19.” </a:t>
            </a:r>
            <a:r>
              <a:rPr lang="en-US" sz="1400" i="1" dirty="0"/>
              <a:t>Forbes</a:t>
            </a:r>
            <a:r>
              <a:rPr lang="en-US" sz="1400" dirty="0"/>
              <a:t>, Forbes Magazine, 17 June 2020, https://www.forbes.com/sites/jeffkart/2020/06/17/robin-the-robot-comforts-kids-in-hospitals-can-help-with-covid-19/?sh=454ded2174cc. </a:t>
            </a:r>
          </a:p>
          <a:p>
            <a:pPr marL="457200" indent="-457200"/>
            <a:endParaRPr lang="en-US" sz="1400" dirty="0"/>
          </a:p>
          <a:p>
            <a:pPr marL="457200" indent="-457200"/>
            <a:r>
              <a:rPr lang="en-US" sz="1400" dirty="0" err="1"/>
              <a:t>Thagard</a:t>
            </a:r>
            <a:r>
              <a:rPr lang="en-US" sz="1400" dirty="0"/>
              <a:t>, Paul. “Will Robots Ever Have Emotions?” </a:t>
            </a:r>
            <a:r>
              <a:rPr lang="en-US" sz="1400" i="1" dirty="0"/>
              <a:t>Psychology Today</a:t>
            </a:r>
            <a:r>
              <a:rPr lang="en-US" sz="1400" dirty="0"/>
              <a:t>, Sussex Publishers, 14 Dec. 2017, https://www.psychologytoday.com/us/blog/hot-thought/201712/will-robots-ever-have-emotions. </a:t>
            </a:r>
          </a:p>
          <a:p>
            <a:pPr marL="457200" indent="-457200"/>
            <a:endParaRPr lang="en-US" sz="1400" dirty="0"/>
          </a:p>
          <a:p>
            <a:pPr marL="457200" indent="-457200"/>
            <a:r>
              <a:rPr lang="en-US" sz="1400" dirty="0" err="1"/>
              <a:t>Thilmany</a:t>
            </a:r>
            <a:r>
              <a:rPr lang="en-US" sz="1400" dirty="0"/>
              <a:t>, Jean. “The Emotional Robot.” </a:t>
            </a:r>
            <a:r>
              <a:rPr lang="en-US" sz="1400" i="1" dirty="0"/>
              <a:t>EMBO Reports</a:t>
            </a:r>
            <a:r>
              <a:rPr lang="en-US" sz="1400" dirty="0"/>
              <a:t>, vol. 8, no. 11, 12 Nov. 2007, pp. 992–994., https://doi.org/10.1038/sj.embor.7401106. </a:t>
            </a:r>
          </a:p>
          <a:p>
            <a:pPr marL="457200" indent="-457200"/>
            <a:endParaRPr lang="en-US" sz="1400" dirty="0"/>
          </a:p>
          <a:p>
            <a:pPr marL="457200" indent="-457200"/>
            <a:r>
              <a:rPr lang="en-US" sz="1400" dirty="0"/>
              <a:t>Weir, Kirsten. “Can We Design Moral Robots?” </a:t>
            </a:r>
            <a:r>
              <a:rPr lang="en-US" sz="1400" i="1" dirty="0"/>
              <a:t>Monitor on Psychology</a:t>
            </a:r>
            <a:r>
              <a:rPr lang="en-US" sz="1400" dirty="0"/>
              <a:t>, American Psychological Association, Jan. 2018, https://www.apa.org/monitor/2018/01/moral-robots. </a:t>
            </a:r>
            <a:endParaRPr lang="en-US" sz="1400" dirty="0">
              <a:effectLst/>
            </a:endParaRPr>
          </a:p>
        </p:txBody>
      </p:sp>
    </p:spTree>
    <p:extLst>
      <p:ext uri="{BB962C8B-B14F-4D97-AF65-F5344CB8AC3E}">
        <p14:creationId xmlns:p14="http://schemas.microsoft.com/office/powerpoint/2010/main" val="2347031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EA2204-8929-4358-83F2-A1597236B75C}"/>
              </a:ext>
            </a:extLst>
          </p:cNvPr>
          <p:cNvSpPr txBox="1"/>
          <p:nvPr/>
        </p:nvSpPr>
        <p:spPr>
          <a:xfrm>
            <a:off x="3508531" y="6074717"/>
            <a:ext cx="5473067" cy="461665"/>
          </a:xfrm>
          <a:prstGeom prst="rect">
            <a:avLst/>
          </a:prstGeom>
          <a:noFill/>
        </p:spPr>
        <p:txBody>
          <a:bodyPr wrap="square" rtlCol="0">
            <a:spAutoFit/>
          </a:bodyPr>
          <a:lstStyle/>
          <a:p>
            <a:r>
              <a:rPr lang="en-US" sz="2400" dirty="0">
                <a:solidFill>
                  <a:schemeClr val="accent1"/>
                </a:solidFill>
              </a:rPr>
              <a:t>Thank you for your interest and attention!</a:t>
            </a:r>
          </a:p>
        </p:txBody>
      </p:sp>
      <p:sp>
        <p:nvSpPr>
          <p:cNvPr id="6" name="TextBox 5">
            <a:extLst>
              <a:ext uri="{FF2B5EF4-FFF2-40B4-BE49-F238E27FC236}">
                <a16:creationId xmlns:a16="http://schemas.microsoft.com/office/drawing/2014/main" id="{93E2C717-D811-4932-BDDB-5200D7C018D4}"/>
              </a:ext>
            </a:extLst>
          </p:cNvPr>
          <p:cNvSpPr txBox="1"/>
          <p:nvPr/>
        </p:nvSpPr>
        <p:spPr>
          <a:xfrm>
            <a:off x="719136" y="789801"/>
            <a:ext cx="3281364" cy="461665"/>
          </a:xfrm>
          <a:prstGeom prst="rect">
            <a:avLst/>
          </a:prstGeom>
          <a:noFill/>
        </p:spPr>
        <p:txBody>
          <a:bodyPr wrap="square" rtlCol="0">
            <a:spAutoFit/>
          </a:bodyPr>
          <a:lstStyle/>
          <a:p>
            <a:r>
              <a:rPr lang="en-US" sz="2400" dirty="0">
                <a:solidFill>
                  <a:schemeClr val="accent1"/>
                </a:solidFill>
              </a:rPr>
              <a:t>Discussion Questions:</a:t>
            </a:r>
          </a:p>
        </p:txBody>
      </p:sp>
      <p:sp>
        <p:nvSpPr>
          <p:cNvPr id="7" name="TextBox 6">
            <a:extLst>
              <a:ext uri="{FF2B5EF4-FFF2-40B4-BE49-F238E27FC236}">
                <a16:creationId xmlns:a16="http://schemas.microsoft.com/office/drawing/2014/main" id="{5B83C6CF-7649-4A45-8584-6FF31D7D750B}"/>
              </a:ext>
            </a:extLst>
          </p:cNvPr>
          <p:cNvSpPr txBox="1"/>
          <p:nvPr/>
        </p:nvSpPr>
        <p:spPr>
          <a:xfrm>
            <a:off x="719136" y="1424017"/>
            <a:ext cx="11051858" cy="3970318"/>
          </a:xfrm>
          <a:prstGeom prst="rect">
            <a:avLst/>
          </a:prstGeom>
          <a:noFill/>
        </p:spPr>
        <p:txBody>
          <a:bodyPr wrap="square" rtlCol="0">
            <a:spAutoFit/>
          </a:bodyPr>
          <a:lstStyle/>
          <a:p>
            <a:pPr marL="342900" lvl="0" indent="-342900">
              <a:buFont typeface="+mj-lt"/>
              <a:buAutoNum type="arabicPeriod"/>
            </a:pPr>
            <a:r>
              <a:rPr lang="en-US" dirty="0"/>
              <a:t>Can you think of any examples where a ‘good’ emotion such as empathy can make a robot do something morally wrong?</a:t>
            </a:r>
          </a:p>
          <a:p>
            <a:pPr marL="342900" lvl="0" indent="-342900">
              <a:buFont typeface="+mj-lt"/>
              <a:buAutoNum type="arabicPeriod"/>
            </a:pPr>
            <a:endParaRPr lang="en-US" dirty="0"/>
          </a:p>
          <a:p>
            <a:pPr marL="342900" lvl="0" indent="-342900">
              <a:buFont typeface="+mj-lt"/>
              <a:buAutoNum type="arabicPeriod"/>
            </a:pPr>
            <a:r>
              <a:rPr lang="en-US" dirty="0"/>
              <a:t>Can there be any positive outcomes, in terms of robot ethics, of what we consider as negative emotions? Like anger, anxiety, or sadness?</a:t>
            </a:r>
          </a:p>
          <a:p>
            <a:pPr marL="342900" lvl="0" indent="-342900">
              <a:buFont typeface="+mj-lt"/>
              <a:buAutoNum type="arabicPeriod"/>
            </a:pPr>
            <a:endParaRPr lang="en-US" dirty="0"/>
          </a:p>
          <a:p>
            <a:pPr marL="342900" lvl="0" indent="-342900">
              <a:buFont typeface="+mj-lt"/>
              <a:buAutoNum type="arabicPeriod"/>
            </a:pPr>
            <a:r>
              <a:rPr lang="en-US" dirty="0"/>
              <a:t>One aspect of ethics is to be respectful about other’s different opinions and belief systems and not to </a:t>
            </a:r>
            <a:r>
              <a:rPr lang="en-US"/>
              <a:t>offend anyone. </a:t>
            </a:r>
            <a:r>
              <a:rPr lang="en-US" dirty="0"/>
              <a:t>So, would robots that can express emotions be better in that regard than those which can’t?</a:t>
            </a:r>
          </a:p>
          <a:p>
            <a:pPr marL="342900" lvl="0" indent="-342900">
              <a:buFont typeface="+mj-lt"/>
              <a:buAutoNum type="arabicPeriod"/>
            </a:pPr>
            <a:endParaRPr lang="en-US" dirty="0"/>
          </a:p>
          <a:p>
            <a:pPr marL="342900" lvl="0" indent="-342900">
              <a:buFont typeface="+mj-lt"/>
              <a:buAutoNum type="arabicPeriod"/>
            </a:pPr>
            <a:r>
              <a:rPr lang="en-US" dirty="0"/>
              <a:t>Can you think of any benefit or any problem of using a emotional robot in your own or any other particular culture? </a:t>
            </a:r>
          </a:p>
          <a:p>
            <a:pPr marL="342900" lvl="0" indent="-342900">
              <a:buFont typeface="+mj-lt"/>
              <a:buAutoNum type="arabicPeriod"/>
            </a:pPr>
            <a:endParaRPr lang="en-US" dirty="0"/>
          </a:p>
          <a:p>
            <a:pPr marL="342900" lvl="0" indent="-342900">
              <a:buFont typeface="+mj-lt"/>
              <a:buAutoNum type="arabicPeriod"/>
            </a:pPr>
            <a:r>
              <a:rPr lang="en-US" dirty="0"/>
              <a:t>Do you think it will be unethical of us if we switch emotions of a robot on or off according to our will? Or if we allow them to only have few specific emotions according to their usefulness to us?</a:t>
            </a:r>
          </a:p>
        </p:txBody>
      </p:sp>
    </p:spTree>
    <p:extLst>
      <p:ext uri="{BB962C8B-B14F-4D97-AF65-F5344CB8AC3E}">
        <p14:creationId xmlns:p14="http://schemas.microsoft.com/office/powerpoint/2010/main" val="2325585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Robots that can Express Emotions</a:t>
            </a:r>
          </a:p>
        </p:txBody>
      </p:sp>
      <p:pic>
        <p:nvPicPr>
          <p:cNvPr id="4" name="Content Placeholder 3">
            <a:extLst>
              <a:ext uri="{FF2B5EF4-FFF2-40B4-BE49-F238E27FC236}">
                <a16:creationId xmlns:a16="http://schemas.microsoft.com/office/drawing/2014/main" id="{DDEDA17F-AE7F-4954-91B2-45E67C5B551D}"/>
              </a:ext>
            </a:extLst>
          </p:cNvPr>
          <p:cNvPicPr>
            <a:picLocks noGrp="1" noChangeAspect="1"/>
          </p:cNvPicPr>
          <p:nvPr>
            <p:ph idx="1"/>
          </p:nvPr>
        </p:nvPicPr>
        <p:blipFill>
          <a:blip r:embed="rId3"/>
          <a:stretch>
            <a:fillRect/>
          </a:stretch>
        </p:blipFill>
        <p:spPr>
          <a:xfrm>
            <a:off x="7839099" y="2990850"/>
            <a:ext cx="3826971" cy="2860338"/>
          </a:xfrm>
        </p:spPr>
      </p:pic>
      <p:sp>
        <p:nvSpPr>
          <p:cNvPr id="6" name="TextBox 5">
            <a:extLst>
              <a:ext uri="{FF2B5EF4-FFF2-40B4-BE49-F238E27FC236}">
                <a16:creationId xmlns:a16="http://schemas.microsoft.com/office/drawing/2014/main" id="{CC40BA28-62C9-4889-83B6-1FC7563BC9B4}"/>
              </a:ext>
            </a:extLst>
          </p:cNvPr>
          <p:cNvSpPr txBox="1"/>
          <p:nvPr/>
        </p:nvSpPr>
        <p:spPr>
          <a:xfrm>
            <a:off x="9111110" y="6001955"/>
            <a:ext cx="1282948" cy="307777"/>
          </a:xfrm>
          <a:prstGeom prst="rect">
            <a:avLst/>
          </a:prstGeom>
          <a:noFill/>
        </p:spPr>
        <p:txBody>
          <a:bodyPr wrap="square" rtlCol="0">
            <a:spAutoFit/>
          </a:bodyPr>
          <a:lstStyle/>
          <a:p>
            <a:r>
              <a:rPr lang="en-US" sz="1400" dirty="0"/>
              <a:t>Affetto Robot</a:t>
            </a:r>
          </a:p>
        </p:txBody>
      </p:sp>
      <p:sp>
        <p:nvSpPr>
          <p:cNvPr id="7" name="TextBox 6">
            <a:extLst>
              <a:ext uri="{FF2B5EF4-FFF2-40B4-BE49-F238E27FC236}">
                <a16:creationId xmlns:a16="http://schemas.microsoft.com/office/drawing/2014/main" id="{ABEC5FE1-A46B-44FD-BBFD-96924A2E677C}"/>
              </a:ext>
            </a:extLst>
          </p:cNvPr>
          <p:cNvSpPr txBox="1"/>
          <p:nvPr/>
        </p:nvSpPr>
        <p:spPr>
          <a:xfrm>
            <a:off x="674703" y="2867487"/>
            <a:ext cx="7004481" cy="1477328"/>
          </a:xfrm>
          <a:prstGeom prst="rect">
            <a:avLst/>
          </a:prstGeom>
          <a:noFill/>
        </p:spPr>
        <p:txBody>
          <a:bodyPr wrap="square" rtlCol="0">
            <a:spAutoFit/>
          </a:bodyPr>
          <a:lstStyle/>
          <a:p>
            <a:r>
              <a:rPr lang="en-US" dirty="0"/>
              <a:t>Research is ongoing regarding the development of robots that can express emotions.</a:t>
            </a:r>
          </a:p>
          <a:p>
            <a:endParaRPr lang="en-US" dirty="0"/>
          </a:p>
          <a:p>
            <a:r>
              <a:rPr lang="en-US" dirty="0"/>
              <a:t>For example Affetto robot by developed by researchers from Osaka college in Japan which can ‘feel pain’.</a:t>
            </a:r>
          </a:p>
        </p:txBody>
      </p:sp>
      <p:sp>
        <p:nvSpPr>
          <p:cNvPr id="8" name="TextBox 7">
            <a:extLst>
              <a:ext uri="{FF2B5EF4-FFF2-40B4-BE49-F238E27FC236}">
                <a16:creationId xmlns:a16="http://schemas.microsoft.com/office/drawing/2014/main" id="{8660BCE9-DCB4-4CA6-8D34-80338F0C0B39}"/>
              </a:ext>
            </a:extLst>
          </p:cNvPr>
          <p:cNvSpPr txBox="1"/>
          <p:nvPr/>
        </p:nvSpPr>
        <p:spPr>
          <a:xfrm>
            <a:off x="674703" y="4646861"/>
            <a:ext cx="6285390" cy="1200329"/>
          </a:xfrm>
          <a:prstGeom prst="rect">
            <a:avLst/>
          </a:prstGeom>
          <a:noFill/>
        </p:spPr>
        <p:txBody>
          <a:bodyPr wrap="square" rtlCol="0">
            <a:spAutoFit/>
          </a:bodyPr>
          <a:lstStyle/>
          <a:p>
            <a:r>
              <a:rPr lang="en-US" dirty="0"/>
              <a:t>“’Social’ robots are being programmed to show empathetic reactions to pain in others through a mirroring mechanism similar to that reported in humans.”</a:t>
            </a:r>
          </a:p>
          <a:p>
            <a:r>
              <a:rPr lang="en-US" dirty="0"/>
              <a:t>-Minoru Asada (lead researcher on the project) </a:t>
            </a:r>
          </a:p>
        </p:txBody>
      </p:sp>
    </p:spTree>
    <p:extLst>
      <p:ext uri="{BB962C8B-B14F-4D97-AF65-F5344CB8AC3E}">
        <p14:creationId xmlns:p14="http://schemas.microsoft.com/office/powerpoint/2010/main" val="170334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Purpose of Presentation</a:t>
            </a:r>
          </a:p>
        </p:txBody>
      </p:sp>
      <p:sp>
        <p:nvSpPr>
          <p:cNvPr id="9" name="TextBox 8">
            <a:extLst>
              <a:ext uri="{FF2B5EF4-FFF2-40B4-BE49-F238E27FC236}">
                <a16:creationId xmlns:a16="http://schemas.microsoft.com/office/drawing/2014/main" id="{FB30D076-2B25-4475-BDEF-CA5093F444A9}"/>
              </a:ext>
            </a:extLst>
          </p:cNvPr>
          <p:cNvSpPr txBox="1"/>
          <p:nvPr/>
        </p:nvSpPr>
        <p:spPr>
          <a:xfrm>
            <a:off x="878890" y="3690583"/>
            <a:ext cx="4980372" cy="707886"/>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The Ability of Robots to Experience Emotions and its Impact on their Morality</a:t>
            </a:r>
          </a:p>
        </p:txBody>
      </p:sp>
      <p:pic>
        <p:nvPicPr>
          <p:cNvPr id="22" name="Content Placeholder 21">
            <a:extLst>
              <a:ext uri="{FF2B5EF4-FFF2-40B4-BE49-F238E27FC236}">
                <a16:creationId xmlns:a16="http://schemas.microsoft.com/office/drawing/2014/main" id="{10D456DA-2A1F-4D56-A8B9-997AA75DD7E4}"/>
              </a:ext>
            </a:extLst>
          </p:cNvPr>
          <p:cNvPicPr>
            <a:picLocks noGrp="1" noChangeAspect="1"/>
          </p:cNvPicPr>
          <p:nvPr>
            <p:ph sz="half" idx="2"/>
          </p:nvPr>
        </p:nvPicPr>
        <p:blipFill>
          <a:blip r:embed="rId3"/>
          <a:stretch>
            <a:fillRect/>
          </a:stretch>
        </p:blipFill>
        <p:spPr>
          <a:xfrm>
            <a:off x="6332740" y="2601335"/>
            <a:ext cx="5278069" cy="2886382"/>
          </a:xfr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Why ethics are Important in robotics?</a:t>
            </a:r>
          </a:p>
        </p:txBody>
      </p:sp>
      <p:pic>
        <p:nvPicPr>
          <p:cNvPr id="9" name="Content Placeholder 8">
            <a:extLst>
              <a:ext uri="{FF2B5EF4-FFF2-40B4-BE49-F238E27FC236}">
                <a16:creationId xmlns:a16="http://schemas.microsoft.com/office/drawing/2014/main" id="{CC7C13D5-82D0-470D-BB83-9C9CD0C84C45}"/>
              </a:ext>
            </a:extLst>
          </p:cNvPr>
          <p:cNvPicPr>
            <a:picLocks noGrp="1" noChangeAspect="1"/>
          </p:cNvPicPr>
          <p:nvPr>
            <p:ph sz="half" idx="2"/>
          </p:nvPr>
        </p:nvPicPr>
        <p:blipFill>
          <a:blip r:embed="rId2"/>
          <a:stretch>
            <a:fillRect/>
          </a:stretch>
        </p:blipFill>
        <p:spPr>
          <a:xfrm>
            <a:off x="8816145" y="2467992"/>
            <a:ext cx="3067812" cy="3352695"/>
          </a:xfrm>
        </p:spPr>
      </p:pic>
      <p:sp>
        <p:nvSpPr>
          <p:cNvPr id="5" name="TextBox 4">
            <a:extLst>
              <a:ext uri="{FF2B5EF4-FFF2-40B4-BE49-F238E27FC236}">
                <a16:creationId xmlns:a16="http://schemas.microsoft.com/office/drawing/2014/main" id="{DC8E4091-F2D1-4855-89B0-FE3B1F598CE3}"/>
              </a:ext>
            </a:extLst>
          </p:cNvPr>
          <p:cNvSpPr txBox="1"/>
          <p:nvPr/>
        </p:nvSpPr>
        <p:spPr>
          <a:xfrm>
            <a:off x="3503212" y="3429000"/>
            <a:ext cx="5120074" cy="1200329"/>
          </a:xfrm>
          <a:prstGeom prst="rect">
            <a:avLst/>
          </a:prstGeom>
          <a:noFill/>
        </p:spPr>
        <p:txBody>
          <a:bodyPr wrap="square" rtlCol="0">
            <a:spAutoFit/>
          </a:bodyPr>
          <a:lstStyle/>
          <a:p>
            <a:r>
              <a:rPr lang="en-US" sz="2400" dirty="0"/>
              <a:t>With growing automation in various fields, there is a great need to ensure that the robots act ethically.</a:t>
            </a:r>
          </a:p>
        </p:txBody>
      </p:sp>
      <p:pic>
        <p:nvPicPr>
          <p:cNvPr id="12" name="Picture 11">
            <a:extLst>
              <a:ext uri="{FF2B5EF4-FFF2-40B4-BE49-F238E27FC236}">
                <a16:creationId xmlns:a16="http://schemas.microsoft.com/office/drawing/2014/main" id="{60DFCBE6-AA2F-4308-90B4-9D460355B1DF}"/>
              </a:ext>
            </a:extLst>
          </p:cNvPr>
          <p:cNvPicPr>
            <a:picLocks noChangeAspect="1"/>
          </p:cNvPicPr>
          <p:nvPr/>
        </p:nvPicPr>
        <p:blipFill rotWithShape="1">
          <a:blip r:embed="rId3"/>
          <a:srcRect l="12154" t="7241" r="6387" b="4060"/>
          <a:stretch/>
        </p:blipFill>
        <p:spPr>
          <a:xfrm>
            <a:off x="513887" y="2775646"/>
            <a:ext cx="2796467" cy="3045041"/>
          </a:xfrm>
          <a:prstGeom prst="rect">
            <a:avLst/>
          </a:prstGeom>
        </p:spPr>
      </p:pic>
    </p:spTree>
    <p:extLst>
      <p:ext uri="{BB962C8B-B14F-4D97-AF65-F5344CB8AC3E}">
        <p14:creationId xmlns:p14="http://schemas.microsoft.com/office/powerpoint/2010/main" val="234801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Why Emotions are Important For ethics in robots?</a:t>
            </a:r>
          </a:p>
        </p:txBody>
      </p:sp>
      <p:sp>
        <p:nvSpPr>
          <p:cNvPr id="7" name="TextBox 6">
            <a:extLst>
              <a:ext uri="{FF2B5EF4-FFF2-40B4-BE49-F238E27FC236}">
                <a16:creationId xmlns:a16="http://schemas.microsoft.com/office/drawing/2014/main" id="{0D760ED3-8609-47DC-BE5D-8360FAB31E5B}"/>
              </a:ext>
            </a:extLst>
          </p:cNvPr>
          <p:cNvSpPr txBox="1"/>
          <p:nvPr/>
        </p:nvSpPr>
        <p:spPr>
          <a:xfrm>
            <a:off x="725264" y="5522516"/>
            <a:ext cx="4572000" cy="584775"/>
          </a:xfrm>
          <a:prstGeom prst="rect">
            <a:avLst/>
          </a:prstGeom>
          <a:noFill/>
        </p:spPr>
        <p:txBody>
          <a:bodyPr wrap="square" rtlCol="0">
            <a:spAutoFit/>
          </a:bodyPr>
          <a:lstStyle/>
          <a:p>
            <a:r>
              <a:rPr lang="en-US" sz="1600" dirty="0"/>
              <a:t>If robots are going to be ethical in a way that people are, they need to have emotions.</a:t>
            </a:r>
          </a:p>
        </p:txBody>
      </p:sp>
      <p:pic>
        <p:nvPicPr>
          <p:cNvPr id="11" name="Picture 10">
            <a:extLst>
              <a:ext uri="{FF2B5EF4-FFF2-40B4-BE49-F238E27FC236}">
                <a16:creationId xmlns:a16="http://schemas.microsoft.com/office/drawing/2014/main" id="{0D60770F-3B78-4040-9654-AB9B9589BCA9}"/>
              </a:ext>
            </a:extLst>
          </p:cNvPr>
          <p:cNvPicPr>
            <a:picLocks noChangeAspect="1"/>
          </p:cNvPicPr>
          <p:nvPr/>
        </p:nvPicPr>
        <p:blipFill>
          <a:blip r:embed="rId2"/>
          <a:stretch>
            <a:fillRect/>
          </a:stretch>
        </p:blipFill>
        <p:spPr>
          <a:xfrm>
            <a:off x="7585164" y="4317977"/>
            <a:ext cx="2672006" cy="2085756"/>
          </a:xfrm>
          <a:prstGeom prst="rect">
            <a:avLst/>
          </a:prstGeom>
        </p:spPr>
      </p:pic>
      <p:sp>
        <p:nvSpPr>
          <p:cNvPr id="6" name="TextBox 5">
            <a:extLst>
              <a:ext uri="{FF2B5EF4-FFF2-40B4-BE49-F238E27FC236}">
                <a16:creationId xmlns:a16="http://schemas.microsoft.com/office/drawing/2014/main" id="{E522D460-D199-49A6-8B86-F4F4E87DB070}"/>
              </a:ext>
            </a:extLst>
          </p:cNvPr>
          <p:cNvSpPr txBox="1"/>
          <p:nvPr/>
        </p:nvSpPr>
        <p:spPr>
          <a:xfrm flipH="1">
            <a:off x="692437" y="2246911"/>
            <a:ext cx="4637654" cy="3046988"/>
          </a:xfrm>
          <a:prstGeom prst="rect">
            <a:avLst/>
          </a:prstGeom>
          <a:noFill/>
        </p:spPr>
        <p:txBody>
          <a:bodyPr wrap="square" rtlCol="0">
            <a:spAutoFit/>
          </a:bodyPr>
          <a:lstStyle/>
          <a:p>
            <a:r>
              <a:rPr lang="en-US" sz="1600" dirty="0"/>
              <a:t>Rationality and Emotions are intertwined in leading to moral decision-making. Emotions, sometime even those that are considered negative, can help us decide what is important and to integrate complex information into crucial decisions.</a:t>
            </a:r>
          </a:p>
          <a:p>
            <a:endParaRPr lang="en-US" sz="1600" dirty="0"/>
          </a:p>
          <a:p>
            <a:r>
              <a:rPr lang="en-US" sz="1600" dirty="0"/>
              <a:t>Example Cases: </a:t>
            </a:r>
          </a:p>
          <a:p>
            <a:pPr marL="285750" indent="-285750">
              <a:buFont typeface="Arial" panose="020B0604020202020204" pitchFamily="34" charset="0"/>
              <a:buChar char="•"/>
            </a:pPr>
            <a:r>
              <a:rPr lang="en-US" sz="1600" dirty="0"/>
              <a:t>Boosting our creativity and productivity according to the gravity of a situation, fear of embarrassment, etc.</a:t>
            </a:r>
          </a:p>
          <a:p>
            <a:pPr marL="285750" indent="-285750">
              <a:buFont typeface="Arial" panose="020B0604020202020204" pitchFamily="34" charset="0"/>
              <a:buChar char="•"/>
            </a:pPr>
            <a:r>
              <a:rPr lang="en-US" sz="1600" dirty="0"/>
              <a:t>Prioritizing someone’s feelings/ mental health over maximum productivity/profits</a:t>
            </a:r>
          </a:p>
        </p:txBody>
      </p:sp>
      <p:pic>
        <p:nvPicPr>
          <p:cNvPr id="10" name="Picture 9">
            <a:extLst>
              <a:ext uri="{FF2B5EF4-FFF2-40B4-BE49-F238E27FC236}">
                <a16:creationId xmlns:a16="http://schemas.microsoft.com/office/drawing/2014/main" id="{2486932D-BFCB-4BE0-86ED-37AB6C1D61FB}"/>
              </a:ext>
            </a:extLst>
          </p:cNvPr>
          <p:cNvPicPr>
            <a:picLocks noChangeAspect="1"/>
          </p:cNvPicPr>
          <p:nvPr/>
        </p:nvPicPr>
        <p:blipFill rotWithShape="1">
          <a:blip r:embed="rId3"/>
          <a:srcRect l="31784"/>
          <a:stretch/>
        </p:blipFill>
        <p:spPr>
          <a:xfrm>
            <a:off x="8270964" y="1990202"/>
            <a:ext cx="2672006" cy="1884113"/>
          </a:xfrm>
          <a:prstGeom prst="rect">
            <a:avLst/>
          </a:prstGeom>
        </p:spPr>
      </p:pic>
    </p:spTree>
    <p:extLst>
      <p:ext uri="{BB962C8B-B14F-4D97-AF65-F5344CB8AC3E}">
        <p14:creationId xmlns:p14="http://schemas.microsoft.com/office/powerpoint/2010/main" val="328562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Why Emotions are Important For ethics in robots?</a:t>
            </a:r>
          </a:p>
        </p:txBody>
      </p:sp>
      <p:sp>
        <p:nvSpPr>
          <p:cNvPr id="3" name="TextBox 2">
            <a:extLst>
              <a:ext uri="{FF2B5EF4-FFF2-40B4-BE49-F238E27FC236}">
                <a16:creationId xmlns:a16="http://schemas.microsoft.com/office/drawing/2014/main" id="{A9CB779F-1B33-424B-B298-33CE77C4E75A}"/>
              </a:ext>
            </a:extLst>
          </p:cNvPr>
          <p:cNvSpPr txBox="1"/>
          <p:nvPr/>
        </p:nvSpPr>
        <p:spPr>
          <a:xfrm>
            <a:off x="581193" y="2334827"/>
            <a:ext cx="5655076" cy="3970318"/>
          </a:xfrm>
          <a:prstGeom prst="rect">
            <a:avLst/>
          </a:prstGeom>
          <a:noFill/>
        </p:spPr>
        <p:txBody>
          <a:bodyPr wrap="square" rtlCol="0">
            <a:spAutoFit/>
          </a:bodyPr>
          <a:lstStyle/>
          <a:p>
            <a:pPr lvl="0"/>
            <a:r>
              <a:rPr lang="en-US" dirty="0"/>
              <a:t>Robots that can decide on the basis of emotions in addition to reasoning, would be able to express empathy and be compassionate.</a:t>
            </a:r>
          </a:p>
          <a:p>
            <a:pPr lvl="0"/>
            <a:endParaRPr lang="en-US" dirty="0"/>
          </a:p>
          <a:p>
            <a:pPr lvl="0"/>
            <a:r>
              <a:rPr lang="en-US" dirty="0"/>
              <a:t>This is especially true when we are talking about people’s emotions – something very personal.  If AI systems are expected to make decisions or act on your behalf, what are they allowed to do or not do? Share or not share? If your family robot detects that your teen is showing signs of depression, who should it disclose this to?</a:t>
            </a:r>
          </a:p>
          <a:p>
            <a:pPr lvl="0"/>
            <a:endParaRPr lang="en-US" dirty="0"/>
          </a:p>
          <a:p>
            <a:pPr lvl="0"/>
            <a:r>
              <a:rPr lang="en-US" dirty="0"/>
              <a:t>Building AI systems that have empathy with clear ethical guidelines is critical to the decision-making logic of these AI systems.</a:t>
            </a:r>
          </a:p>
        </p:txBody>
      </p:sp>
      <p:pic>
        <p:nvPicPr>
          <p:cNvPr id="12" name="Picture 11">
            <a:extLst>
              <a:ext uri="{FF2B5EF4-FFF2-40B4-BE49-F238E27FC236}">
                <a16:creationId xmlns:a16="http://schemas.microsoft.com/office/drawing/2014/main" id="{6029B167-7EAB-4FB3-8D85-6C3A2F085FE2}"/>
              </a:ext>
            </a:extLst>
          </p:cNvPr>
          <p:cNvPicPr>
            <a:picLocks noChangeAspect="1"/>
          </p:cNvPicPr>
          <p:nvPr/>
        </p:nvPicPr>
        <p:blipFill>
          <a:blip r:embed="rId2"/>
          <a:stretch>
            <a:fillRect/>
          </a:stretch>
        </p:blipFill>
        <p:spPr>
          <a:xfrm>
            <a:off x="6737514" y="3429000"/>
            <a:ext cx="4107402" cy="2628737"/>
          </a:xfrm>
          <a:prstGeom prst="rect">
            <a:avLst/>
          </a:prstGeom>
        </p:spPr>
      </p:pic>
      <p:pic>
        <p:nvPicPr>
          <p:cNvPr id="14" name="Picture 13">
            <a:extLst>
              <a:ext uri="{FF2B5EF4-FFF2-40B4-BE49-F238E27FC236}">
                <a16:creationId xmlns:a16="http://schemas.microsoft.com/office/drawing/2014/main" id="{CAC3AFBD-B166-470C-848D-6C6626AC5009}"/>
              </a:ext>
            </a:extLst>
          </p:cNvPr>
          <p:cNvPicPr>
            <a:picLocks noChangeAspect="1"/>
          </p:cNvPicPr>
          <p:nvPr/>
        </p:nvPicPr>
        <p:blipFill>
          <a:blip r:embed="rId3"/>
          <a:stretch>
            <a:fillRect/>
          </a:stretch>
        </p:blipFill>
        <p:spPr>
          <a:xfrm>
            <a:off x="6737514" y="1955441"/>
            <a:ext cx="1749539" cy="2110636"/>
          </a:xfrm>
          <a:prstGeom prst="rect">
            <a:avLst/>
          </a:prstGeom>
        </p:spPr>
      </p:pic>
    </p:spTree>
    <p:extLst>
      <p:ext uri="{BB962C8B-B14F-4D97-AF65-F5344CB8AC3E}">
        <p14:creationId xmlns:p14="http://schemas.microsoft.com/office/powerpoint/2010/main" val="111369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Why Emotions are Important For ethics in robots?</a:t>
            </a:r>
          </a:p>
        </p:txBody>
      </p:sp>
      <p:sp>
        <p:nvSpPr>
          <p:cNvPr id="4" name="TextBox 3">
            <a:extLst>
              <a:ext uri="{FF2B5EF4-FFF2-40B4-BE49-F238E27FC236}">
                <a16:creationId xmlns:a16="http://schemas.microsoft.com/office/drawing/2014/main" id="{1EE3DD36-A6F3-42EC-852F-170825EE0F24}"/>
              </a:ext>
            </a:extLst>
          </p:cNvPr>
          <p:cNvSpPr txBox="1"/>
          <p:nvPr/>
        </p:nvSpPr>
        <p:spPr>
          <a:xfrm>
            <a:off x="896645" y="2363464"/>
            <a:ext cx="5199355" cy="923330"/>
          </a:xfrm>
          <a:prstGeom prst="rect">
            <a:avLst/>
          </a:prstGeom>
          <a:noFill/>
        </p:spPr>
        <p:txBody>
          <a:bodyPr wrap="square" rtlCol="0">
            <a:spAutoFit/>
          </a:bodyPr>
          <a:lstStyle/>
          <a:p>
            <a:pPr lvl="0"/>
            <a:r>
              <a:rPr lang="en-US" dirty="0"/>
              <a:t>Punishments can start to mean something!  </a:t>
            </a:r>
          </a:p>
          <a:p>
            <a:pPr lvl="0"/>
            <a:r>
              <a:rPr lang="en-US" dirty="0"/>
              <a:t>Fear of imprisonment and other penalties could enable robots to act ethically. </a:t>
            </a:r>
          </a:p>
        </p:txBody>
      </p:sp>
      <p:sp>
        <p:nvSpPr>
          <p:cNvPr id="5" name="TextBox 4">
            <a:extLst>
              <a:ext uri="{FF2B5EF4-FFF2-40B4-BE49-F238E27FC236}">
                <a16:creationId xmlns:a16="http://schemas.microsoft.com/office/drawing/2014/main" id="{4745700C-98FE-4FDC-9C9E-0E3F780CF836}"/>
              </a:ext>
            </a:extLst>
          </p:cNvPr>
          <p:cNvSpPr txBox="1"/>
          <p:nvPr/>
        </p:nvSpPr>
        <p:spPr>
          <a:xfrm>
            <a:off x="896645" y="3793964"/>
            <a:ext cx="4962617" cy="646331"/>
          </a:xfrm>
          <a:prstGeom prst="rect">
            <a:avLst/>
          </a:prstGeom>
          <a:noFill/>
        </p:spPr>
        <p:txBody>
          <a:bodyPr wrap="square" rtlCol="0">
            <a:spAutoFit/>
          </a:bodyPr>
          <a:lstStyle/>
          <a:p>
            <a:r>
              <a:rPr lang="en-US" dirty="0"/>
              <a:t>Researchers fear that robots could be the offenders committing most crimes by 2040.</a:t>
            </a:r>
          </a:p>
        </p:txBody>
      </p:sp>
      <p:sp>
        <p:nvSpPr>
          <p:cNvPr id="7" name="TextBox 6">
            <a:extLst>
              <a:ext uri="{FF2B5EF4-FFF2-40B4-BE49-F238E27FC236}">
                <a16:creationId xmlns:a16="http://schemas.microsoft.com/office/drawing/2014/main" id="{9A44ADF2-90D0-43C4-8125-BF9A6B6E4C87}"/>
              </a:ext>
            </a:extLst>
          </p:cNvPr>
          <p:cNvSpPr txBox="1"/>
          <p:nvPr/>
        </p:nvSpPr>
        <p:spPr>
          <a:xfrm flipH="1">
            <a:off x="896645" y="4855641"/>
            <a:ext cx="6196613" cy="923330"/>
          </a:xfrm>
          <a:prstGeom prst="rect">
            <a:avLst/>
          </a:prstGeom>
          <a:noFill/>
        </p:spPr>
        <p:txBody>
          <a:bodyPr wrap="square" rtlCol="0">
            <a:spAutoFit/>
          </a:bodyPr>
          <a:lstStyle/>
          <a:p>
            <a:r>
              <a:rPr lang="en-US" dirty="0"/>
              <a:t>“It’s only a matter of time before we see instances of people left helpless, unable to drive their cars unless they pay up a ransom.”</a:t>
            </a:r>
          </a:p>
          <a:p>
            <a:r>
              <a:rPr lang="en-US" dirty="0"/>
              <a:t>-Raj </a:t>
            </a:r>
            <a:r>
              <a:rPr lang="en-US" dirty="0" err="1"/>
              <a:t>Samani</a:t>
            </a:r>
            <a:r>
              <a:rPr lang="en-US" dirty="0"/>
              <a:t> (Chief Technology Officer at Intel Security)</a:t>
            </a:r>
          </a:p>
        </p:txBody>
      </p:sp>
      <p:pic>
        <p:nvPicPr>
          <p:cNvPr id="9" name="Picture 8">
            <a:extLst>
              <a:ext uri="{FF2B5EF4-FFF2-40B4-BE49-F238E27FC236}">
                <a16:creationId xmlns:a16="http://schemas.microsoft.com/office/drawing/2014/main" id="{58EB9DD9-C1F9-4D63-9638-2C0475EEE0AB}"/>
              </a:ext>
            </a:extLst>
          </p:cNvPr>
          <p:cNvPicPr>
            <a:picLocks noChangeAspect="1"/>
          </p:cNvPicPr>
          <p:nvPr/>
        </p:nvPicPr>
        <p:blipFill rotWithShape="1">
          <a:blip r:embed="rId2"/>
          <a:srcRect l="6120" t="21062" r="8117" b="4589"/>
          <a:stretch/>
        </p:blipFill>
        <p:spPr>
          <a:xfrm>
            <a:off x="7093258" y="2502003"/>
            <a:ext cx="4962617" cy="3230251"/>
          </a:xfrm>
          <a:prstGeom prst="rect">
            <a:avLst/>
          </a:prstGeom>
        </p:spPr>
      </p:pic>
    </p:spTree>
    <p:extLst>
      <p:ext uri="{BB962C8B-B14F-4D97-AF65-F5344CB8AC3E}">
        <p14:creationId xmlns:p14="http://schemas.microsoft.com/office/powerpoint/2010/main" val="67920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Concerns regarding emotional robots</a:t>
            </a:r>
          </a:p>
        </p:txBody>
      </p:sp>
      <p:sp>
        <p:nvSpPr>
          <p:cNvPr id="7" name="TextBox 6">
            <a:extLst>
              <a:ext uri="{FF2B5EF4-FFF2-40B4-BE49-F238E27FC236}">
                <a16:creationId xmlns:a16="http://schemas.microsoft.com/office/drawing/2014/main" id="{0D760ED3-8609-47DC-BE5D-8360FAB31E5B}"/>
              </a:ext>
            </a:extLst>
          </p:cNvPr>
          <p:cNvSpPr txBox="1"/>
          <p:nvPr/>
        </p:nvSpPr>
        <p:spPr>
          <a:xfrm>
            <a:off x="800911" y="2819092"/>
            <a:ext cx="6317412" cy="3139321"/>
          </a:xfrm>
          <a:prstGeom prst="rect">
            <a:avLst/>
          </a:prstGeom>
          <a:noFill/>
        </p:spPr>
        <p:txBody>
          <a:bodyPr wrap="square" rtlCol="0">
            <a:spAutoFit/>
          </a:bodyPr>
          <a:lstStyle/>
          <a:p>
            <a:pPr lvl="0"/>
            <a:r>
              <a:rPr lang="en-US" dirty="0"/>
              <a:t>With growing intelligence and capability of even good emotions like empathy, they may start developing negative feelings toward human beings.</a:t>
            </a:r>
          </a:p>
          <a:p>
            <a:pPr lvl="0"/>
            <a:endParaRPr lang="en-US" dirty="0"/>
          </a:p>
          <a:p>
            <a:pPr lvl="0"/>
            <a:endParaRPr lang="en-US" dirty="0"/>
          </a:p>
          <a:p>
            <a:r>
              <a:rPr lang="en-US" dirty="0"/>
              <a:t>Their reasoning, combined with their emotional intelligence can make them more </a:t>
            </a:r>
            <a:r>
              <a:rPr lang="en-US" i="1" dirty="0"/>
              <a:t>emphatic towards the Earth</a:t>
            </a:r>
            <a:r>
              <a:rPr lang="en-US" dirty="0"/>
              <a:t> and wildlife which we are clearly destroying.</a:t>
            </a:r>
          </a:p>
          <a:p>
            <a:endParaRPr lang="en-US" dirty="0"/>
          </a:p>
          <a:p>
            <a:endParaRPr lang="en-US" dirty="0"/>
          </a:p>
          <a:p>
            <a:r>
              <a:rPr lang="en-US" dirty="0"/>
              <a:t>This may result in our fear of AI takeover turning into a reality!</a:t>
            </a:r>
          </a:p>
        </p:txBody>
      </p:sp>
      <p:sp>
        <p:nvSpPr>
          <p:cNvPr id="6" name="TextBox 5">
            <a:extLst>
              <a:ext uri="{FF2B5EF4-FFF2-40B4-BE49-F238E27FC236}">
                <a16:creationId xmlns:a16="http://schemas.microsoft.com/office/drawing/2014/main" id="{E522D460-D199-49A6-8B86-F4F4E87DB070}"/>
              </a:ext>
            </a:extLst>
          </p:cNvPr>
          <p:cNvSpPr txBox="1"/>
          <p:nvPr/>
        </p:nvSpPr>
        <p:spPr>
          <a:xfrm flipH="1">
            <a:off x="692437" y="2246911"/>
            <a:ext cx="4637654" cy="338554"/>
          </a:xfrm>
          <a:prstGeom prst="rect">
            <a:avLst/>
          </a:prstGeom>
          <a:noFill/>
        </p:spPr>
        <p:txBody>
          <a:bodyPr wrap="square" rtlCol="0">
            <a:spAutoFit/>
          </a:bodyPr>
          <a:lstStyle/>
          <a:p>
            <a:endParaRPr lang="en-US" sz="1600" dirty="0"/>
          </a:p>
        </p:txBody>
      </p:sp>
      <p:pic>
        <p:nvPicPr>
          <p:cNvPr id="4" name="Picture 3">
            <a:extLst>
              <a:ext uri="{FF2B5EF4-FFF2-40B4-BE49-F238E27FC236}">
                <a16:creationId xmlns:a16="http://schemas.microsoft.com/office/drawing/2014/main" id="{5ADBA6B0-AFE0-491D-B1C0-2192013619F7}"/>
              </a:ext>
            </a:extLst>
          </p:cNvPr>
          <p:cNvPicPr>
            <a:picLocks noChangeAspect="1"/>
          </p:cNvPicPr>
          <p:nvPr/>
        </p:nvPicPr>
        <p:blipFill>
          <a:blip r:embed="rId2"/>
          <a:stretch>
            <a:fillRect/>
          </a:stretch>
        </p:blipFill>
        <p:spPr>
          <a:xfrm>
            <a:off x="7785716" y="2720988"/>
            <a:ext cx="2923665" cy="1758639"/>
          </a:xfrm>
          <a:prstGeom prst="rect">
            <a:avLst/>
          </a:prstGeom>
        </p:spPr>
      </p:pic>
      <p:pic>
        <p:nvPicPr>
          <p:cNvPr id="8" name="Picture 7">
            <a:extLst>
              <a:ext uri="{FF2B5EF4-FFF2-40B4-BE49-F238E27FC236}">
                <a16:creationId xmlns:a16="http://schemas.microsoft.com/office/drawing/2014/main" id="{410F4568-D963-4C0D-8A4F-B36A6354B230}"/>
              </a:ext>
            </a:extLst>
          </p:cNvPr>
          <p:cNvPicPr>
            <a:picLocks noChangeAspect="1"/>
          </p:cNvPicPr>
          <p:nvPr/>
        </p:nvPicPr>
        <p:blipFill>
          <a:blip r:embed="rId3"/>
          <a:stretch>
            <a:fillRect/>
          </a:stretch>
        </p:blipFill>
        <p:spPr>
          <a:xfrm>
            <a:off x="7785716" y="4788116"/>
            <a:ext cx="2923665" cy="1615042"/>
          </a:xfrm>
          <a:prstGeom prst="rect">
            <a:avLst/>
          </a:prstGeom>
        </p:spPr>
      </p:pic>
    </p:spTree>
    <p:extLst>
      <p:ext uri="{BB962C8B-B14F-4D97-AF65-F5344CB8AC3E}">
        <p14:creationId xmlns:p14="http://schemas.microsoft.com/office/powerpoint/2010/main" val="423848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57C6-B37E-4067-AD36-58BD9E7546AA}"/>
              </a:ext>
            </a:extLst>
          </p:cNvPr>
          <p:cNvSpPr>
            <a:spLocks noGrp="1"/>
          </p:cNvSpPr>
          <p:nvPr>
            <p:ph type="title"/>
          </p:nvPr>
        </p:nvSpPr>
        <p:spPr/>
        <p:txBody>
          <a:bodyPr/>
          <a:lstStyle/>
          <a:p>
            <a:r>
              <a:rPr lang="en-US" dirty="0"/>
              <a:t>Concerns regarding emotional robots</a:t>
            </a:r>
          </a:p>
        </p:txBody>
      </p:sp>
      <p:sp>
        <p:nvSpPr>
          <p:cNvPr id="7" name="TextBox 6">
            <a:extLst>
              <a:ext uri="{FF2B5EF4-FFF2-40B4-BE49-F238E27FC236}">
                <a16:creationId xmlns:a16="http://schemas.microsoft.com/office/drawing/2014/main" id="{0D760ED3-8609-47DC-BE5D-8360FAB31E5B}"/>
              </a:ext>
            </a:extLst>
          </p:cNvPr>
          <p:cNvSpPr txBox="1"/>
          <p:nvPr/>
        </p:nvSpPr>
        <p:spPr>
          <a:xfrm>
            <a:off x="673888" y="2666232"/>
            <a:ext cx="6317412" cy="3416320"/>
          </a:xfrm>
          <a:prstGeom prst="rect">
            <a:avLst/>
          </a:prstGeom>
          <a:noFill/>
        </p:spPr>
        <p:txBody>
          <a:bodyPr wrap="square" rtlCol="0">
            <a:spAutoFit/>
          </a:bodyPr>
          <a:lstStyle/>
          <a:p>
            <a:pPr lvl="0"/>
            <a:r>
              <a:rPr lang="en-US" dirty="0"/>
              <a:t>They could start developing needs and desires that conflict with our own. For example, a robot that can feel pain and fear may attempt to save themselves rather than a human in need. </a:t>
            </a:r>
          </a:p>
          <a:p>
            <a:endParaRPr lang="en-US" dirty="0"/>
          </a:p>
          <a:p>
            <a:endParaRPr lang="en-US" dirty="0"/>
          </a:p>
          <a:p>
            <a:endParaRPr lang="en-US" dirty="0"/>
          </a:p>
          <a:p>
            <a:pPr lvl="0"/>
            <a:r>
              <a:rPr lang="en-US" dirty="0"/>
              <a:t>Also, robots that could experience emotions will also have to be able to deal with these emotions. </a:t>
            </a:r>
          </a:p>
          <a:p>
            <a:pPr lvl="0"/>
            <a:endParaRPr lang="en-US" dirty="0"/>
          </a:p>
          <a:p>
            <a:pPr lvl="0"/>
            <a:r>
              <a:rPr lang="en-US" dirty="0"/>
              <a:t>For example, an emotional therapy/healthcare robot going through any emotional condition itself, like anger or anxiety, can give morally wrong advices.</a:t>
            </a:r>
          </a:p>
        </p:txBody>
      </p:sp>
      <p:sp>
        <p:nvSpPr>
          <p:cNvPr id="6" name="TextBox 5">
            <a:extLst>
              <a:ext uri="{FF2B5EF4-FFF2-40B4-BE49-F238E27FC236}">
                <a16:creationId xmlns:a16="http://schemas.microsoft.com/office/drawing/2014/main" id="{E522D460-D199-49A6-8B86-F4F4E87DB070}"/>
              </a:ext>
            </a:extLst>
          </p:cNvPr>
          <p:cNvSpPr txBox="1"/>
          <p:nvPr/>
        </p:nvSpPr>
        <p:spPr>
          <a:xfrm flipH="1">
            <a:off x="673888" y="2056867"/>
            <a:ext cx="4637654" cy="338554"/>
          </a:xfrm>
          <a:prstGeom prst="rect">
            <a:avLst/>
          </a:prstGeom>
          <a:noFill/>
        </p:spPr>
        <p:txBody>
          <a:bodyPr wrap="square" rtlCol="0">
            <a:spAutoFit/>
          </a:bodyPr>
          <a:lstStyle/>
          <a:p>
            <a:endParaRPr lang="en-US" sz="1600" dirty="0"/>
          </a:p>
        </p:txBody>
      </p:sp>
      <p:pic>
        <p:nvPicPr>
          <p:cNvPr id="5" name="Picture 4">
            <a:extLst>
              <a:ext uri="{FF2B5EF4-FFF2-40B4-BE49-F238E27FC236}">
                <a16:creationId xmlns:a16="http://schemas.microsoft.com/office/drawing/2014/main" id="{347AF4DD-C959-4B7C-9F58-FFFFF7954215}"/>
              </a:ext>
            </a:extLst>
          </p:cNvPr>
          <p:cNvPicPr>
            <a:picLocks noChangeAspect="1"/>
          </p:cNvPicPr>
          <p:nvPr/>
        </p:nvPicPr>
        <p:blipFill rotWithShape="1">
          <a:blip r:embed="rId2"/>
          <a:srcRect l="18588" t="6641" r="19438" b="7588"/>
          <a:stretch/>
        </p:blipFill>
        <p:spPr>
          <a:xfrm>
            <a:off x="7137635" y="1917350"/>
            <a:ext cx="2175029" cy="2257681"/>
          </a:xfrm>
          <a:prstGeom prst="rect">
            <a:avLst/>
          </a:prstGeom>
        </p:spPr>
      </p:pic>
      <p:pic>
        <p:nvPicPr>
          <p:cNvPr id="11" name="Picture 10">
            <a:extLst>
              <a:ext uri="{FF2B5EF4-FFF2-40B4-BE49-F238E27FC236}">
                <a16:creationId xmlns:a16="http://schemas.microsoft.com/office/drawing/2014/main" id="{A90042E0-DFA5-46CB-997F-2B7CFA5240C9}"/>
              </a:ext>
            </a:extLst>
          </p:cNvPr>
          <p:cNvPicPr>
            <a:picLocks noChangeAspect="1"/>
          </p:cNvPicPr>
          <p:nvPr/>
        </p:nvPicPr>
        <p:blipFill rotWithShape="1">
          <a:blip r:embed="rId3"/>
          <a:srcRect l="11407" t="1674" r="24282"/>
          <a:stretch/>
        </p:blipFill>
        <p:spPr>
          <a:xfrm>
            <a:off x="8298586" y="4374391"/>
            <a:ext cx="2344408" cy="1991347"/>
          </a:xfrm>
          <a:prstGeom prst="rect">
            <a:avLst/>
          </a:prstGeom>
        </p:spPr>
      </p:pic>
    </p:spTree>
    <p:extLst>
      <p:ext uri="{BB962C8B-B14F-4D97-AF65-F5344CB8AC3E}">
        <p14:creationId xmlns:p14="http://schemas.microsoft.com/office/powerpoint/2010/main" val="78186030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5C8BF1-B0E4-49A1-808F-40F2AD30E743}">
  <ds:schemaRefs>
    <ds:schemaRef ds:uri="http://purl.org/dc/terms/"/>
    <ds:schemaRef ds:uri="http://purl.org/dc/dcmitype/"/>
    <ds:schemaRef ds:uri="71af3243-3dd4-4a8d-8c0d-dd76da1f02a5"/>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3.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1104</Words>
  <Application>Microsoft Office PowerPoint</Application>
  <PresentationFormat>Widescreen</PresentationFormat>
  <Paragraphs>81</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 2</vt:lpstr>
      <vt:lpstr>Dividend</vt:lpstr>
      <vt:lpstr>Can Experiencing Emotions Make Robots moral?</vt:lpstr>
      <vt:lpstr>Robots that can Express Emotions</vt:lpstr>
      <vt:lpstr>Purpose of Presentation</vt:lpstr>
      <vt:lpstr>Why ethics are Important in robotics?</vt:lpstr>
      <vt:lpstr>Why Emotions are Important For ethics in robots?</vt:lpstr>
      <vt:lpstr>Why Emotions are Important For ethics in robots?</vt:lpstr>
      <vt:lpstr>Why Emotions are Important For ethics in robots?</vt:lpstr>
      <vt:lpstr>Concerns regarding emotional robots</vt:lpstr>
      <vt:lpstr>Concerns regarding emotional robots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2022-03-27T13:53:58Z</dcterms:created>
  <dcterms:modified xsi:type="dcterms:W3CDTF">2022-04-11T01:16:15Z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